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70" autoAdjust="0"/>
  </p:normalViewPr>
  <p:slideViewPr>
    <p:cSldViewPr>
      <p:cViewPr>
        <p:scale>
          <a:sx n="72" d="100"/>
          <a:sy n="72" d="100"/>
        </p:scale>
        <p:origin x="580" y="-3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7234EE22-143F-4C81-9A35-36BC3DE7055D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089" y="4860925"/>
            <a:ext cx="5683886" cy="4605338"/>
          </a:xfrm>
          <a:prstGeom prst="rect">
            <a:avLst/>
          </a:prstGeom>
        </p:spPr>
        <p:txBody>
          <a:bodyPr vert="horz" lIns="91459" tIns="45730" rIns="91459" bIns="4573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396A20D5-CB6A-496F-857B-64B5E99A42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23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A20D5-CB6A-496F-857B-64B5E99A423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97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20D5-CB6A-496F-857B-64B5E99A423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09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68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70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47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00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86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32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03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1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37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7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5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83B1F-59EC-45E6-A651-E56895B9A95A}" type="datetimeFigureOut">
              <a:rPr lang="es-ES" smtClean="0"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E3542-A856-4EEB-AE52-271349EB2A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28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peregrinaciones.ccnsr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 Título"/>
          <p:cNvSpPr txBox="1">
            <a:spLocks/>
          </p:cNvSpPr>
          <p:nvPr/>
        </p:nvSpPr>
        <p:spPr bwMode="gray">
          <a:xfrm>
            <a:off x="921874" y="-27384"/>
            <a:ext cx="6890486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lang="es-ES" sz="3200" b="0" i="0" u="none" strike="noStrike" cap="none" baseline="0" dirty="0">
                <a:solidFill>
                  <a:srgbClr val="009EE5"/>
                </a:solidFill>
                <a:latin typeface="+mj-lt"/>
                <a:ea typeface="Kalam"/>
                <a:cs typeface="Kalam"/>
                <a:sym typeface="Arial"/>
                <a:rtl val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>
                <a:latin typeface="BBVA Office Light"/>
              </a:rPr>
              <a:t>Camino </a:t>
            </a:r>
            <a:r>
              <a:rPr lang="en-US" sz="2600" b="1" kern="0" dirty="0" err="1">
                <a:latin typeface="BBVA Office Light"/>
              </a:rPr>
              <a:t>Ignaciano</a:t>
            </a:r>
            <a:r>
              <a:rPr lang="en-US" sz="2600" b="1" kern="0" dirty="0">
                <a:latin typeface="BBVA Office Light"/>
              </a:rPr>
              <a:t>. La Rioja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rgbClr val="009EE5"/>
              </a:solidFill>
              <a:effectLst/>
              <a:uLnTx/>
              <a:uFillTx/>
              <a:latin typeface="BBVA Office Light"/>
              <a:sym typeface="Arial"/>
              <a:rtl val="0"/>
            </a:endParaRPr>
          </a:p>
        </p:txBody>
      </p:sp>
      <p:sp>
        <p:nvSpPr>
          <p:cNvPr id="66" name="65 CuadroTexto"/>
          <p:cNvSpPr txBox="1"/>
          <p:nvPr/>
        </p:nvSpPr>
        <p:spPr bwMode="gray">
          <a:xfrm>
            <a:off x="1331639" y="663128"/>
            <a:ext cx="6107779" cy="468999"/>
          </a:xfrm>
          <a:prstGeom prst="rect">
            <a:avLst/>
          </a:prstGeom>
          <a:solidFill>
            <a:srgbClr val="009EE5"/>
          </a:solidFill>
        </p:spPr>
        <p:txBody>
          <a:bodyPr wrap="square" lIns="72000" tIns="0" rIns="0" bIns="0" rtlCol="0" anchor="ctr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Navarrete - </a:t>
            </a:r>
            <a:r>
              <a:rPr lang="en-US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Logroño</a:t>
            </a:r>
            <a:r>
              <a:rPr lang="en-US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. Del 15 al 17 de </a:t>
            </a:r>
            <a:r>
              <a:rPr lang="en-US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Noviembre</a:t>
            </a:r>
            <a:r>
              <a:rPr lang="en-US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 2019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BVA Office Light"/>
              <a:cs typeface="Arial"/>
              <a:sym typeface="Arial"/>
              <a:rtl val="0"/>
            </a:endParaRPr>
          </a:p>
        </p:txBody>
      </p:sp>
      <p:sp>
        <p:nvSpPr>
          <p:cNvPr id="69" name="68 CuadroTexto"/>
          <p:cNvSpPr txBox="1"/>
          <p:nvPr/>
        </p:nvSpPr>
        <p:spPr bwMode="gray">
          <a:xfrm>
            <a:off x="179512" y="1390475"/>
            <a:ext cx="8928992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kern="0" dirty="0" err="1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Salida</a:t>
            </a:r>
            <a:r>
              <a:rPr lang="en-US" b="1" kern="0" dirty="0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: </a:t>
            </a:r>
            <a:r>
              <a:rPr lang="en-US" kern="0" dirty="0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15 de </a:t>
            </a:r>
            <a:r>
              <a:rPr lang="en-US" kern="0" dirty="0" err="1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noviembre</a:t>
            </a:r>
            <a:r>
              <a:rPr lang="en-US" kern="0" dirty="0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 a las 16,30 h. Parking Colegio  </a:t>
            </a:r>
            <a:r>
              <a:rPr lang="en-US" kern="0" dirty="0" err="1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Ntra</a:t>
            </a:r>
            <a:r>
              <a:rPr lang="en-US" kern="0" dirty="0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. Sra. del </a:t>
            </a:r>
            <a:r>
              <a:rPr lang="en-US" kern="0" dirty="0" err="1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Recuerdo</a:t>
            </a:r>
            <a:r>
              <a:rPr lang="en-US" kern="0" dirty="0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. Madrid</a:t>
            </a:r>
          </a:p>
          <a:p>
            <a:pPr>
              <a:lnSpc>
                <a:spcPct val="80000"/>
              </a:lnSpc>
            </a:pPr>
            <a:endParaRPr lang="en-US" b="1" kern="0" dirty="0">
              <a:solidFill>
                <a:srgbClr val="176CAD"/>
              </a:solidFill>
              <a:latin typeface="BBVA Office Book"/>
              <a:cs typeface="Arial"/>
              <a:sym typeface="Arial"/>
              <a:rtl val="0"/>
            </a:endParaRPr>
          </a:p>
          <a:p>
            <a:pPr>
              <a:lnSpc>
                <a:spcPct val="80000"/>
              </a:lnSpc>
            </a:pPr>
            <a:r>
              <a:rPr lang="en-US" b="1" kern="0" dirty="0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Vuelta: </a:t>
            </a:r>
            <a:r>
              <a:rPr lang="en-US" kern="0" dirty="0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17 de </a:t>
            </a:r>
            <a:r>
              <a:rPr lang="en-US" kern="0" dirty="0" err="1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noviembre</a:t>
            </a:r>
            <a:r>
              <a:rPr lang="en-US" kern="0" dirty="0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.  </a:t>
            </a:r>
            <a:r>
              <a:rPr lang="en-US" kern="0" dirty="0" err="1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Llegada</a:t>
            </a:r>
            <a:r>
              <a:rPr lang="en-US" kern="0" dirty="0">
                <a:solidFill>
                  <a:srgbClr val="176CAD"/>
                </a:solidFill>
                <a:latin typeface="BBVA Office Book"/>
                <a:cs typeface="Arial"/>
                <a:sym typeface="Arial"/>
                <a:rtl val="0"/>
              </a:rPr>
              <a:t> a la Plaza Duque de Pastrana, Madrid, a las 20:30 h. </a:t>
            </a:r>
          </a:p>
          <a:p>
            <a:pPr>
              <a:lnSpc>
                <a:spcPct val="80000"/>
              </a:lnSpc>
            </a:pPr>
            <a:endParaRPr lang="en-US" b="1" kern="0" dirty="0">
              <a:solidFill>
                <a:srgbClr val="176CAD"/>
              </a:solidFill>
              <a:latin typeface="BBVA Office Book"/>
              <a:cs typeface="Arial"/>
              <a:sym typeface="Arial"/>
              <a:rtl val="0"/>
            </a:endParaRPr>
          </a:p>
        </p:txBody>
      </p:sp>
      <p:sp>
        <p:nvSpPr>
          <p:cNvPr id="76" name="75 CuadroTexto"/>
          <p:cNvSpPr txBox="1"/>
          <p:nvPr/>
        </p:nvSpPr>
        <p:spPr bwMode="gray">
          <a:xfrm>
            <a:off x="220648" y="4509120"/>
            <a:ext cx="8402654" cy="300759"/>
          </a:xfrm>
          <a:prstGeom prst="rect">
            <a:avLst/>
          </a:prstGeom>
          <a:solidFill>
            <a:srgbClr val="176CAD"/>
          </a:solidFill>
        </p:spPr>
        <p:txBody>
          <a:bodyPr wrap="square" lIns="36000" tIns="0" rIns="0" bIns="0" rtlCol="0" anchor="ctr">
            <a:noAutofit/>
          </a:bodyPr>
          <a:lstStyle/>
          <a:p>
            <a:r>
              <a:rPr lang="en-US" sz="1600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Procedimiento</a:t>
            </a:r>
            <a:r>
              <a:rPr lang="en-US" sz="1600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 de </a:t>
            </a:r>
            <a:r>
              <a:rPr lang="en-US" sz="1600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inscripción</a:t>
            </a:r>
            <a:r>
              <a:rPr lang="en-US" sz="1600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:</a:t>
            </a:r>
            <a:endParaRPr lang="en-US" sz="1200" b="1" kern="0" dirty="0">
              <a:solidFill>
                <a:srgbClr val="FFFFFF"/>
              </a:solidFill>
              <a:latin typeface="BBVA Office Light"/>
              <a:cs typeface="Arial"/>
              <a:sym typeface="Arial"/>
              <a:rtl val="0"/>
            </a:endParaRPr>
          </a:p>
        </p:txBody>
      </p:sp>
      <p:sp>
        <p:nvSpPr>
          <p:cNvPr id="114" name="113 Rectángulo"/>
          <p:cNvSpPr/>
          <p:nvPr/>
        </p:nvSpPr>
        <p:spPr bwMode="gray">
          <a:xfrm>
            <a:off x="270375" y="2636912"/>
            <a:ext cx="1872207" cy="627808"/>
          </a:xfrm>
          <a:prstGeom prst="rect">
            <a:avLst/>
          </a:prstGeom>
          <a:solidFill>
            <a:srgbClr val="F0F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BVA Office Book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16" name="115 CuadroTexto"/>
          <p:cNvSpPr txBox="1"/>
          <p:nvPr/>
        </p:nvSpPr>
        <p:spPr bwMode="gray">
          <a:xfrm>
            <a:off x="980737" y="2940833"/>
            <a:ext cx="8584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220 €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BBVA Office Book"/>
              <a:cs typeface="Arial"/>
              <a:sym typeface="Arial"/>
              <a:rtl val="0"/>
            </a:endParaRPr>
          </a:p>
        </p:txBody>
      </p:sp>
      <p:sp>
        <p:nvSpPr>
          <p:cNvPr id="117" name="116 Rectángulo"/>
          <p:cNvSpPr/>
          <p:nvPr/>
        </p:nvSpPr>
        <p:spPr bwMode="gray">
          <a:xfrm>
            <a:off x="476681" y="2659160"/>
            <a:ext cx="173790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BBVA Office Light"/>
                <a:cs typeface="Arial"/>
                <a:sym typeface="Arial"/>
                <a:rtl val="0"/>
              </a:rPr>
              <a:t>Habitación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BBVA Office Light"/>
                <a:cs typeface="Arial"/>
                <a:sym typeface="Arial"/>
                <a:rtl val="0"/>
              </a:rPr>
              <a:t> </a:t>
            </a:r>
            <a:r>
              <a:rPr lang="en-US" sz="1400" kern="0" noProof="0" dirty="0" err="1">
                <a:solidFill>
                  <a:srgbClr val="363636"/>
                </a:solidFill>
                <a:latin typeface="BBVA Office Light"/>
                <a:cs typeface="Arial"/>
                <a:sym typeface="Arial"/>
                <a:rtl val="0"/>
              </a:rPr>
              <a:t>adulto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BBVA Office Light"/>
              <a:cs typeface="Arial"/>
              <a:sym typeface="Arial"/>
              <a:rtl val="0"/>
            </a:endParaRPr>
          </a:p>
        </p:txBody>
      </p:sp>
      <p:sp>
        <p:nvSpPr>
          <p:cNvPr id="122" name="121 CuadroTexto"/>
          <p:cNvSpPr txBox="1"/>
          <p:nvPr/>
        </p:nvSpPr>
        <p:spPr bwMode="gray">
          <a:xfrm>
            <a:off x="270375" y="2276872"/>
            <a:ext cx="3888431" cy="319822"/>
          </a:xfrm>
          <a:prstGeom prst="rect">
            <a:avLst/>
          </a:prstGeom>
          <a:solidFill>
            <a:srgbClr val="FFFFFF">
              <a:lumMod val="50000"/>
            </a:srgbClr>
          </a:solidFill>
        </p:spPr>
        <p:txBody>
          <a:bodyPr wrap="square" lIns="3600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Precios</a:t>
            </a:r>
            <a:r>
              <a:rPr lang="en-US" sz="1600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600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por</a:t>
            </a:r>
            <a:r>
              <a:rPr lang="en-US" sz="1600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 persona. </a:t>
            </a:r>
            <a:r>
              <a:rPr lang="en-US" sz="1600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Todo</a:t>
            </a:r>
            <a:r>
              <a:rPr lang="en-US" sz="1600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600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incluído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BVA Office Light"/>
              <a:cs typeface="Arial"/>
              <a:sym typeface="Arial"/>
              <a:rtl val="0"/>
            </a:endParaRPr>
          </a:p>
        </p:txBody>
      </p:sp>
      <p:sp>
        <p:nvSpPr>
          <p:cNvPr id="139" name="138 CuadroTexto"/>
          <p:cNvSpPr txBox="1"/>
          <p:nvPr/>
        </p:nvSpPr>
        <p:spPr bwMode="gray">
          <a:xfrm>
            <a:off x="238079" y="3284984"/>
            <a:ext cx="3920727" cy="109297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 rtlCol="0" anchor="ctr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Los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precios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incluyen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: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Viaje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ida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y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vuelta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y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traslados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en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autobús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,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residencia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,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pensión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completa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,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seguro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de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viaje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con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Mapfre</a:t>
            </a:r>
            <a:endParaRPr lang="en-US" sz="1100" kern="0" dirty="0">
              <a:solidFill>
                <a:schemeClr val="bg1">
                  <a:lumMod val="50000"/>
                </a:schemeClr>
              </a:solidFill>
              <a:latin typeface="BBVA Office Book"/>
              <a:cs typeface="Arial"/>
              <a:sym typeface="Arial"/>
              <a:rtl val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Plazo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de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inscripción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hasta el 30 de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octubre</a:t>
            </a:r>
            <a:endParaRPr lang="en-US" sz="1100" kern="0" dirty="0">
              <a:solidFill>
                <a:schemeClr val="bg1">
                  <a:lumMod val="50000"/>
                </a:schemeClr>
              </a:solidFill>
              <a:latin typeface="BBVA Office Book"/>
              <a:cs typeface="Arial"/>
              <a:sym typeface="Arial"/>
              <a:rtl val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Cancelaciones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: 8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días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antes de la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salida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tendrán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una </a:t>
            </a:r>
            <a:r>
              <a:rPr lang="en-US" sz="1100" kern="0" dirty="0" err="1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penalización</a:t>
            </a:r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BBVA Office Book"/>
                <a:cs typeface="Arial"/>
                <a:sym typeface="Arial"/>
                <a:rtl val="0"/>
              </a:rPr>
              <a:t> de 50 €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BVA Office Light"/>
              <a:cs typeface="Arial"/>
              <a:sym typeface="Arial"/>
              <a:rtl val="0"/>
            </a:endParaRPr>
          </a:p>
        </p:txBody>
      </p:sp>
      <p:pic>
        <p:nvPicPr>
          <p:cNvPr id="141" name="Picture 3" descr="2013 02 02 LOGO COMUNIDAD CRISTIANA NT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2616"/>
            <a:ext cx="1084126" cy="10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141 Rectángulo"/>
          <p:cNvSpPr/>
          <p:nvPr/>
        </p:nvSpPr>
        <p:spPr bwMode="gray">
          <a:xfrm>
            <a:off x="7812360" y="6647177"/>
            <a:ext cx="1281309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363636"/>
                </a:solidFill>
                <a:latin typeface="BBVA Office Light"/>
                <a:cs typeface="Arial"/>
                <a:sym typeface="Arial"/>
                <a:rtl val="0"/>
              </a:rPr>
              <a:t>Plazas </a:t>
            </a:r>
            <a:r>
              <a:rPr lang="en-US" sz="1200" b="1" kern="0" dirty="0" err="1">
                <a:solidFill>
                  <a:srgbClr val="363636"/>
                </a:solidFill>
                <a:latin typeface="BBVA Office Light"/>
                <a:cs typeface="Arial"/>
                <a:sym typeface="Arial"/>
                <a:rtl val="0"/>
              </a:rPr>
              <a:t>limitadas</a:t>
            </a:r>
            <a:endParaRPr lang="en-US" sz="2000" b="1" kern="0" dirty="0">
              <a:solidFill>
                <a:srgbClr val="FFFFFF">
                  <a:lumMod val="50000"/>
                </a:srgbClr>
              </a:solidFill>
              <a:latin typeface="BBVA Office Book"/>
              <a:cs typeface="Arial"/>
              <a:sym typeface="Arial"/>
              <a:rtl val="0"/>
            </a:endParaRPr>
          </a:p>
        </p:txBody>
      </p:sp>
      <p:sp>
        <p:nvSpPr>
          <p:cNvPr id="39" name="38 Rectángulo"/>
          <p:cNvSpPr/>
          <p:nvPr/>
        </p:nvSpPr>
        <p:spPr bwMode="gray">
          <a:xfrm>
            <a:off x="2214590" y="2642568"/>
            <a:ext cx="1944216" cy="622151"/>
          </a:xfrm>
          <a:prstGeom prst="rect">
            <a:avLst/>
          </a:prstGeom>
          <a:solidFill>
            <a:srgbClr val="F0F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BVA Office Book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0" name="39 CuadroTexto"/>
          <p:cNvSpPr txBox="1"/>
          <p:nvPr/>
        </p:nvSpPr>
        <p:spPr bwMode="gray">
          <a:xfrm>
            <a:off x="2780937" y="2946490"/>
            <a:ext cx="8584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150 €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BBVA Office Book"/>
              <a:cs typeface="Arial"/>
              <a:sym typeface="Arial"/>
              <a:rtl val="0"/>
            </a:endParaRPr>
          </a:p>
        </p:txBody>
      </p:sp>
      <p:sp>
        <p:nvSpPr>
          <p:cNvPr id="41" name="40 Rectángulo"/>
          <p:cNvSpPr/>
          <p:nvPr/>
        </p:nvSpPr>
        <p:spPr bwMode="gray">
          <a:xfrm>
            <a:off x="2276881" y="2664817"/>
            <a:ext cx="173790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err="1">
                <a:solidFill>
                  <a:srgbClr val="363636"/>
                </a:solidFill>
                <a:latin typeface="BBVA Office Light"/>
                <a:cs typeface="Arial"/>
                <a:sym typeface="Arial"/>
                <a:rtl val="0"/>
              </a:rPr>
              <a:t>Niños</a:t>
            </a:r>
            <a:r>
              <a:rPr lang="en-US" sz="1400" kern="0" dirty="0">
                <a:solidFill>
                  <a:srgbClr val="363636"/>
                </a:solidFill>
                <a:latin typeface="BBVA Office Light"/>
                <a:cs typeface="Arial"/>
                <a:sym typeface="Arial"/>
                <a:rtl val="0"/>
              </a:rPr>
              <a:t> (hasta 12 </a:t>
            </a:r>
            <a:r>
              <a:rPr lang="en-US" sz="1400" kern="0" dirty="0" err="1">
                <a:solidFill>
                  <a:srgbClr val="363636"/>
                </a:solidFill>
                <a:latin typeface="BBVA Office Light"/>
                <a:cs typeface="Arial"/>
                <a:sym typeface="Arial"/>
                <a:rtl val="0"/>
              </a:rPr>
              <a:t>años</a:t>
            </a:r>
            <a:r>
              <a:rPr lang="en-US" sz="1400" kern="0" dirty="0">
                <a:solidFill>
                  <a:srgbClr val="363636"/>
                </a:solidFill>
                <a:latin typeface="BBVA Office Light"/>
                <a:cs typeface="Arial"/>
                <a:sym typeface="Arial"/>
                <a:rtl val="0"/>
              </a:rPr>
              <a:t>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BBVA Office Light"/>
              <a:cs typeface="Arial"/>
              <a:sym typeface="Arial"/>
              <a:rtl val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486916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1.- </a:t>
            </a:r>
            <a:r>
              <a:rPr lang="en-US" sz="1400" b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Cumplimentar</a:t>
            </a:r>
            <a:r>
              <a:rPr lang="en-US" sz="14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400" b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formulario</a:t>
            </a:r>
            <a:r>
              <a:rPr lang="en-US" sz="14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de </a:t>
            </a:r>
            <a:r>
              <a:rPr lang="en-US" sz="1400" b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inscripción</a:t>
            </a:r>
            <a:endParaRPr lang="en-US" sz="1400" b="1" kern="0" dirty="0">
              <a:solidFill>
                <a:srgbClr val="FFFFFF">
                  <a:lumMod val="50000"/>
                </a:srgbClr>
              </a:solidFill>
              <a:latin typeface="BBVA Office Book"/>
              <a:cs typeface="Arial"/>
              <a:sym typeface="Arial"/>
              <a:rtl val="0"/>
            </a:endParaRPr>
          </a:p>
          <a:p>
            <a:pPr lvl="0">
              <a:defRPr/>
            </a:pPr>
            <a:r>
              <a:rPr lang="en-US" sz="14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2.- Forma de Pago</a:t>
            </a:r>
            <a:r>
              <a:rPr lang="en-US" sz="14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.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Puede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hacerse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individual o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por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familia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. Se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realizará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transferencia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a la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cuenta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:</a:t>
            </a:r>
          </a:p>
          <a:p>
            <a:pPr lvl="0">
              <a:defRPr/>
            </a:pP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s-ES" sz="1200" b="1" dirty="0"/>
              <a:t>ES98 0075 1331 2606 0012 1819  Titular: Elisa Guisasola </a:t>
            </a:r>
            <a:r>
              <a:rPr lang="es-ES" sz="1200" b="1" dirty="0" err="1"/>
              <a:t>Gorrity</a:t>
            </a:r>
            <a:r>
              <a:rPr lang="es-ES" sz="1200" b="1" dirty="0"/>
              <a:t> para </a:t>
            </a:r>
            <a:r>
              <a:rPr lang="es-ES" sz="1200" b="1"/>
              <a:t>alguna duda 690285609</a:t>
            </a:r>
            <a:endParaRPr lang="es-ES" sz="1200" b="1" dirty="0"/>
          </a:p>
          <a:p>
            <a:pPr lvl="0">
              <a:defRPr/>
            </a:pPr>
            <a:endParaRPr lang="es-ES" sz="1200" b="1" dirty="0"/>
          </a:p>
          <a:p>
            <a:pPr lvl="0">
              <a:defRPr/>
            </a:pPr>
            <a:r>
              <a:rPr lang="en-US" sz="14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3.- </a:t>
            </a:r>
            <a:r>
              <a:rPr lang="en-US" sz="1400" b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Enviar</a:t>
            </a:r>
            <a:r>
              <a:rPr lang="en-US" sz="14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400" b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copia</a:t>
            </a:r>
            <a:r>
              <a:rPr lang="en-US" sz="14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de la </a:t>
            </a:r>
            <a:r>
              <a:rPr lang="en-US" sz="1400" b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transferencia</a:t>
            </a:r>
            <a:r>
              <a:rPr lang="en-US" sz="14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al </a:t>
            </a:r>
            <a:r>
              <a:rPr lang="en-US" sz="1400" b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correo</a:t>
            </a:r>
            <a:r>
              <a:rPr lang="es-ES" sz="1400" b="1" dirty="0"/>
              <a:t>  </a:t>
            </a:r>
            <a:r>
              <a:rPr lang="es-ES" sz="1200" b="1" dirty="0">
                <a:solidFill>
                  <a:schemeClr val="tx2"/>
                </a:solidFill>
                <a:hlinkClick r:id="rId4"/>
              </a:rPr>
              <a:t>peregrinaciones.ccnsr@gmail.com</a:t>
            </a:r>
            <a:r>
              <a:rPr lang="es-ES" sz="1200" b="1" dirty="0">
                <a:solidFill>
                  <a:schemeClr val="tx2"/>
                </a:solidFill>
              </a:rPr>
              <a:t> </a:t>
            </a:r>
            <a:endParaRPr lang="en-US" sz="1200" kern="0" dirty="0">
              <a:solidFill>
                <a:srgbClr val="FFFFFF">
                  <a:lumMod val="50000"/>
                </a:srgbClr>
              </a:solidFill>
              <a:latin typeface="BBVA Office Book"/>
              <a:cs typeface="Arial"/>
              <a:sym typeface="Arial"/>
              <a:rtl val="0"/>
            </a:endParaRPr>
          </a:p>
          <a:p>
            <a:pPr lvl="0">
              <a:defRPr/>
            </a:pP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Se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deben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indicar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los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200" b="1" dirty="0">
                <a:sym typeface="Arial"/>
              </a:rPr>
              <a:t>dos </a:t>
            </a:r>
            <a:r>
              <a:rPr lang="en-US" sz="1200" b="1" dirty="0" err="1">
                <a:sym typeface="Arial"/>
              </a:rPr>
              <a:t>apellidos</a:t>
            </a:r>
            <a:r>
              <a:rPr lang="en-US" sz="1200" b="1" dirty="0">
                <a:sym typeface="Arial"/>
              </a:rPr>
              <a:t> de la </a:t>
            </a:r>
            <a:r>
              <a:rPr lang="en-US" sz="1200" b="1" dirty="0" err="1">
                <a:sym typeface="Arial"/>
              </a:rPr>
              <a:t>familia</a:t>
            </a:r>
            <a:r>
              <a:rPr lang="en-US" sz="1200" b="1" dirty="0">
                <a:sym typeface="Arial"/>
              </a:rPr>
              <a:t> y </a:t>
            </a:r>
            <a:r>
              <a:rPr lang="en-US" sz="1200" b="1" dirty="0" err="1">
                <a:sym typeface="Arial"/>
              </a:rPr>
              <a:t>número</a:t>
            </a:r>
            <a:r>
              <a:rPr lang="en-US" sz="1200" b="1" dirty="0">
                <a:sym typeface="Arial"/>
              </a:rPr>
              <a:t> de </a:t>
            </a:r>
            <a:r>
              <a:rPr lang="en-US" sz="1200" b="1" dirty="0" err="1">
                <a:sym typeface="Arial"/>
              </a:rPr>
              <a:t>participantes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en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las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observaciones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de la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transferencia</a:t>
            </a:r>
            <a:endParaRPr lang="en-US" sz="1200" kern="0" dirty="0">
              <a:solidFill>
                <a:srgbClr val="FFFFFF">
                  <a:lumMod val="50000"/>
                </a:srgbClr>
              </a:solidFill>
              <a:latin typeface="BBVA Office Book"/>
              <a:cs typeface="Arial"/>
              <a:sym typeface="Arial"/>
              <a:rtl val="0"/>
            </a:endParaRPr>
          </a:p>
          <a:p>
            <a:pPr lvl="0">
              <a:defRPr/>
            </a:pP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Periodo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de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pago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hasta</a:t>
            </a:r>
            <a:r>
              <a:rPr lang="en-US" sz="12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30 de </a:t>
            </a:r>
            <a:r>
              <a:rPr lang="en-US" sz="1200" b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octubre</a:t>
            </a:r>
            <a:r>
              <a:rPr lang="en-US" sz="1200" b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2019</a:t>
            </a:r>
          </a:p>
          <a:p>
            <a:pPr lvl="0">
              <a:defRPr/>
            </a:pPr>
            <a:endParaRPr lang="en-US" sz="1200" b="1" kern="0" dirty="0">
              <a:solidFill>
                <a:srgbClr val="FFFFFF">
                  <a:lumMod val="50000"/>
                </a:srgbClr>
              </a:solidFill>
              <a:latin typeface="BBVA Office Book"/>
              <a:cs typeface="Arial"/>
              <a:sym typeface="Arial"/>
              <a:rtl val="0"/>
            </a:endParaRPr>
          </a:p>
          <a:p>
            <a:pPr lvl="0">
              <a:defRPr/>
            </a:pP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Ejemplo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de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cálculo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de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importe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: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Familia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tres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personas con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hijo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menor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de 12 </a:t>
            </a:r>
            <a:r>
              <a:rPr lang="en-US" sz="1200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años</a:t>
            </a:r>
            <a:r>
              <a:rPr lang="en-US" sz="1200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: 220+ 220 + 150 = 590 € </a:t>
            </a:r>
          </a:p>
          <a:p>
            <a:pPr lvl="0">
              <a:defRPr/>
            </a:pPr>
            <a:r>
              <a:rPr lang="en-US" sz="1200" i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(</a:t>
            </a:r>
            <a:r>
              <a:rPr lang="en-US" sz="1200" i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Asignación</a:t>
            </a:r>
            <a:r>
              <a:rPr lang="en-US" sz="1200" i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de plazas </a:t>
            </a:r>
            <a:r>
              <a:rPr lang="en-US" sz="1200" i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por</a:t>
            </a:r>
            <a:r>
              <a:rPr lang="en-US" sz="1200" i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r>
              <a:rPr lang="en-US" sz="1200" i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riguroso</a:t>
            </a:r>
            <a:r>
              <a:rPr lang="en-US" sz="1200" i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 </a:t>
            </a:r>
            <a:r>
              <a:rPr lang="en-US" sz="1200" i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orden</a:t>
            </a:r>
            <a:r>
              <a:rPr lang="en-US" sz="1200" i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de </a:t>
            </a:r>
            <a:r>
              <a:rPr lang="en-US" sz="1200" i="1" kern="0" dirty="0" err="1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pago</a:t>
            </a:r>
            <a:r>
              <a:rPr lang="en-US" sz="1200" i="1" kern="0" dirty="0">
                <a:solidFill>
                  <a:srgbClr val="FFFFFF">
                    <a:lumMod val="50000"/>
                  </a:srgbClr>
                </a:solidFill>
                <a:latin typeface="BBVA Office Book"/>
                <a:cs typeface="Arial"/>
                <a:sym typeface="Arial"/>
                <a:rtl val="0"/>
              </a:rPr>
              <a:t> )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19" y="249890"/>
            <a:ext cx="1715445" cy="106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2"/>
            <a:ext cx="3763270" cy="21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0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 bwMode="gray">
          <a:xfrm>
            <a:off x="864096" y="249994"/>
            <a:ext cx="6938779" cy="335940"/>
          </a:xfrm>
          <a:prstGeom prst="rect">
            <a:avLst/>
          </a:prstGeom>
          <a:solidFill>
            <a:srgbClr val="F6891E"/>
          </a:solidFill>
        </p:spPr>
        <p:txBody>
          <a:bodyPr wrap="square" lIns="36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noProof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Itinerario</a:t>
            </a:r>
            <a:endParaRPr lang="en-US" sz="1600" kern="0" noProof="0" dirty="0">
              <a:solidFill>
                <a:srgbClr val="FFFFFF"/>
              </a:solidFill>
              <a:latin typeface="BBVA Office Book"/>
              <a:cs typeface="Arial"/>
              <a:sym typeface="Arial"/>
              <a:rtl val="0"/>
            </a:endParaRPr>
          </a:p>
        </p:txBody>
      </p:sp>
      <p:pic>
        <p:nvPicPr>
          <p:cNvPr id="30" name="Picture 3" descr="2013 02 02 LOGO COMUNIDAD CRISTIANA NT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20343" cy="8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99592" y="1114124"/>
            <a:ext cx="3433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16:30 h Salida del colegio</a:t>
            </a:r>
          </a:p>
          <a:p>
            <a:r>
              <a:rPr lang="es-ES" sz="1200" dirty="0"/>
              <a:t>21:00 h Cena en El Monasterio de Valvanera,     Anguiano, </a:t>
            </a:r>
            <a:r>
              <a:rPr lang="es-ES" sz="1200" b="1" dirty="0"/>
              <a:t>La Rioja</a:t>
            </a:r>
          </a:p>
          <a:p>
            <a:r>
              <a:rPr lang="es-ES" sz="1200" dirty="0"/>
              <a:t>22:30 h Reflexión y oración conjunta 30´ </a:t>
            </a:r>
          </a:p>
        </p:txBody>
      </p:sp>
      <p:sp>
        <p:nvSpPr>
          <p:cNvPr id="28" name="27 CuadroTexto"/>
          <p:cNvSpPr txBox="1"/>
          <p:nvPr/>
        </p:nvSpPr>
        <p:spPr bwMode="gray">
          <a:xfrm>
            <a:off x="890067" y="716796"/>
            <a:ext cx="4546030" cy="335940"/>
          </a:xfrm>
          <a:prstGeom prst="rect">
            <a:avLst/>
          </a:prstGeom>
          <a:solidFill>
            <a:srgbClr val="F6891E"/>
          </a:solidFill>
        </p:spPr>
        <p:txBody>
          <a:bodyPr wrap="square" lIns="36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Viernes 15 de </a:t>
            </a:r>
            <a:r>
              <a:rPr lang="en-US" sz="1600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Noviembre</a:t>
            </a:r>
            <a:r>
              <a:rPr lang="en-US" sz="1600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endParaRPr lang="en-US" sz="1600" kern="0" noProof="0" dirty="0">
              <a:solidFill>
                <a:srgbClr val="FFFFFF"/>
              </a:solidFill>
              <a:latin typeface="BBVA Office Book"/>
              <a:cs typeface="Arial"/>
              <a:sym typeface="Arial"/>
              <a:rtl val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9592" y="2426112"/>
            <a:ext cx="4752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09:00 h Desayuno</a:t>
            </a:r>
          </a:p>
          <a:p>
            <a:r>
              <a:rPr lang="es-ES" sz="1200" dirty="0"/>
              <a:t>10:00 h Salida en autobús a Logroño</a:t>
            </a:r>
          </a:p>
          <a:p>
            <a:r>
              <a:rPr lang="es-ES" sz="1200" dirty="0"/>
              <a:t>11:00 h </a:t>
            </a:r>
            <a:r>
              <a:rPr lang="es-ES" sz="1200" b="1" dirty="0"/>
              <a:t>Camino Ignaciano Logroño -Navarrete</a:t>
            </a:r>
            <a:r>
              <a:rPr lang="es-ES" sz="1200" dirty="0"/>
              <a:t>. Paradas previstas con recogida del autobús diferentes puntos del trayecto</a:t>
            </a:r>
          </a:p>
          <a:p>
            <a:r>
              <a:rPr lang="es-ES" sz="1200" dirty="0"/>
              <a:t>13:30 h Comida de picnic. </a:t>
            </a:r>
          </a:p>
          <a:p>
            <a:r>
              <a:rPr lang="es-ES" sz="1200" dirty="0"/>
              <a:t>16:00 h Fin del camino y visita a Navarrete.</a:t>
            </a:r>
          </a:p>
          <a:p>
            <a:r>
              <a:rPr lang="es-ES" sz="1200" dirty="0"/>
              <a:t>17:00 h  Misa. Iglesia Ntra. Sra. de la Asunción</a:t>
            </a:r>
          </a:p>
          <a:p>
            <a:r>
              <a:rPr lang="es-ES" sz="1200" dirty="0"/>
              <a:t>18:00 h Salida a Nájera  visita </a:t>
            </a:r>
          </a:p>
          <a:p>
            <a:r>
              <a:rPr lang="es-ES" sz="1200" dirty="0"/>
              <a:t>20:00 h Salida a Anguiano para cenar </a:t>
            </a:r>
          </a:p>
          <a:p>
            <a:r>
              <a:rPr lang="es-ES" sz="1200" dirty="0"/>
              <a:t>22:00 h Salida Monasterio Valvanera</a:t>
            </a:r>
          </a:p>
          <a:p>
            <a:r>
              <a:rPr lang="es-ES" sz="1200" dirty="0"/>
              <a:t>22:30 h Reflexión y oración conjunta </a:t>
            </a:r>
          </a:p>
        </p:txBody>
      </p:sp>
      <p:sp>
        <p:nvSpPr>
          <p:cNvPr id="31" name="30 CuadroTexto"/>
          <p:cNvSpPr txBox="1"/>
          <p:nvPr/>
        </p:nvSpPr>
        <p:spPr bwMode="gray">
          <a:xfrm>
            <a:off x="881844" y="1896361"/>
            <a:ext cx="4536504" cy="529751"/>
          </a:xfrm>
          <a:prstGeom prst="rect">
            <a:avLst/>
          </a:prstGeom>
          <a:solidFill>
            <a:srgbClr val="F6891E"/>
          </a:solidFill>
        </p:spPr>
        <p:txBody>
          <a:bodyPr wrap="square" lIns="36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Sabado</a:t>
            </a:r>
            <a:r>
              <a:rPr lang="en-US" sz="1600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 16 </a:t>
            </a:r>
            <a:r>
              <a:rPr lang="en-US" sz="1600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Noviembre</a:t>
            </a:r>
            <a:r>
              <a:rPr lang="en-US" sz="1600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noProof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Navarrete – </a:t>
            </a:r>
            <a:r>
              <a:rPr lang="en-US" sz="1600" kern="0" noProof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Logroño</a:t>
            </a:r>
            <a:r>
              <a:rPr lang="en-US" sz="1600" kern="0" noProof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 . La Rioja</a:t>
            </a:r>
          </a:p>
        </p:txBody>
      </p:sp>
      <p:sp>
        <p:nvSpPr>
          <p:cNvPr id="32" name="31 CuadroTexto"/>
          <p:cNvSpPr txBox="1"/>
          <p:nvPr/>
        </p:nvSpPr>
        <p:spPr bwMode="gray">
          <a:xfrm>
            <a:off x="899592" y="4533220"/>
            <a:ext cx="4536504" cy="335940"/>
          </a:xfrm>
          <a:prstGeom prst="rect">
            <a:avLst/>
          </a:prstGeom>
          <a:solidFill>
            <a:srgbClr val="F6891E"/>
          </a:solidFill>
        </p:spPr>
        <p:txBody>
          <a:bodyPr wrap="square" lIns="36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Domingo 28 de </a:t>
            </a:r>
            <a:r>
              <a:rPr lang="en-US" sz="1600" kern="0" dirty="0" err="1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octubre</a:t>
            </a:r>
            <a:r>
              <a:rPr lang="en-US" sz="1600" kern="0" dirty="0">
                <a:solidFill>
                  <a:srgbClr val="FFFFFF"/>
                </a:solidFill>
                <a:latin typeface="BBVA Office Book"/>
                <a:cs typeface="Arial"/>
                <a:sym typeface="Arial"/>
                <a:rtl val="0"/>
              </a:rPr>
              <a:t> </a:t>
            </a:r>
            <a:endParaRPr lang="en-US" sz="1600" kern="0" noProof="0" dirty="0">
              <a:solidFill>
                <a:srgbClr val="FFFFFF"/>
              </a:solidFill>
              <a:latin typeface="BBVA Office Book"/>
              <a:cs typeface="Arial"/>
              <a:sym typeface="Arial"/>
              <a:rtl val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19" y="249890"/>
            <a:ext cx="1715445" cy="106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899592" y="4843026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09,00h Desayuno </a:t>
            </a:r>
          </a:p>
          <a:p>
            <a:r>
              <a:rPr lang="es-ES" sz="1200" dirty="0"/>
              <a:t>10,00h Misa en el Santuario de </a:t>
            </a:r>
            <a:r>
              <a:rPr lang="es-ES" sz="1200" dirty="0" err="1"/>
              <a:t>Valvanera</a:t>
            </a:r>
            <a:r>
              <a:rPr lang="es-ES" sz="1200" dirty="0"/>
              <a:t>.</a:t>
            </a:r>
          </a:p>
          <a:p>
            <a:r>
              <a:rPr lang="es-ES" sz="1200" dirty="0"/>
              <a:t>11,00h Salida a San </a:t>
            </a:r>
            <a:r>
              <a:rPr lang="es-ES" sz="1200" dirty="0" err="1"/>
              <a:t>Millan</a:t>
            </a:r>
            <a:r>
              <a:rPr lang="es-ES" sz="1200" dirty="0"/>
              <a:t> de la Cogolla. </a:t>
            </a:r>
          </a:p>
          <a:p>
            <a:r>
              <a:rPr lang="es-ES" sz="1200" dirty="0"/>
              <a:t>12,00h Visita Monasterio de </a:t>
            </a:r>
            <a:r>
              <a:rPr lang="es-ES" sz="1200" dirty="0" err="1"/>
              <a:t>Suso</a:t>
            </a:r>
            <a:r>
              <a:rPr lang="es-ES" sz="1200" dirty="0"/>
              <a:t> </a:t>
            </a:r>
            <a:endParaRPr lang="es-ES" sz="1200" b="1" dirty="0"/>
          </a:p>
          <a:p>
            <a:r>
              <a:rPr lang="es-ES" sz="1200" dirty="0"/>
              <a:t>14,00h Comida </a:t>
            </a:r>
          </a:p>
          <a:p>
            <a:r>
              <a:rPr lang="es-ES" sz="1200" dirty="0"/>
              <a:t>16,00h Salida a Madrid</a:t>
            </a:r>
          </a:p>
          <a:p>
            <a:r>
              <a:rPr lang="es-ES" sz="1200" dirty="0"/>
              <a:t>20,30h Llegada a </a:t>
            </a:r>
            <a:r>
              <a:rPr lang="es-ES" sz="1200" b="1" dirty="0"/>
              <a:t>Madrid</a:t>
            </a:r>
          </a:p>
          <a:p>
            <a:endParaRPr lang="es-ES" sz="1200" dirty="0"/>
          </a:p>
          <a:p>
            <a:endParaRPr lang="es-ES" sz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82" y="1313140"/>
            <a:ext cx="3541318" cy="3430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0186" y="4450001"/>
            <a:ext cx="3046617" cy="356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5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Presentación en pantalla (4:3)</PresentationFormat>
  <Paragraphs>52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BBVA Office Book</vt:lpstr>
      <vt:lpstr>BBVA Office Light</vt:lpstr>
      <vt:lpstr>Calibri</vt:lpstr>
      <vt:lpstr>Tema de Office</vt:lpstr>
      <vt:lpstr>Presentación de PowerPoint</vt:lpstr>
      <vt:lpstr>Presentación de PowerPoint</vt:lpstr>
    </vt:vector>
  </TitlesOfParts>
  <Company>BBVA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MORENO PASCUAL, MIGUEL ANGEL</dc:creator>
  <cp:lastModifiedBy>Carmen Matilla</cp:lastModifiedBy>
  <cp:revision>75</cp:revision>
  <cp:lastPrinted>2018-09-10T19:21:28Z</cp:lastPrinted>
  <dcterms:created xsi:type="dcterms:W3CDTF">2017-01-16T11:13:19Z</dcterms:created>
  <dcterms:modified xsi:type="dcterms:W3CDTF">2019-10-04T17:19:22Z</dcterms:modified>
</cp:coreProperties>
</file>